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861" r:id="rId2"/>
    <p:sldId id="858" r:id="rId3"/>
    <p:sldId id="862" r:id="rId4"/>
    <p:sldId id="859" r:id="rId5"/>
    <p:sldId id="868" r:id="rId6"/>
    <p:sldId id="860" r:id="rId7"/>
    <p:sldId id="869" r:id="rId8"/>
    <p:sldId id="870" r:id="rId9"/>
    <p:sldId id="871" r:id="rId10"/>
    <p:sldId id="872" r:id="rId11"/>
    <p:sldId id="873"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89" autoAdjust="0"/>
    <p:restoredTop sz="82212" autoAdjust="0"/>
  </p:normalViewPr>
  <p:slideViewPr>
    <p:cSldViewPr>
      <p:cViewPr varScale="1">
        <p:scale>
          <a:sx n="213" d="100"/>
          <a:sy n="213" d="100"/>
        </p:scale>
        <p:origin x="536"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2/28/20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63384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011117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28954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353898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155954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95811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5449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8:1-15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2" name="Rectangle 11">
            <a:extLst>
              <a:ext uri="{FF2B5EF4-FFF2-40B4-BE49-F238E27FC236}">
                <a16:creationId xmlns:a16="http://schemas.microsoft.com/office/drawing/2014/main" id="{0EE577BD-91FF-4A4D-AD17-1C8323B44BCC}"/>
              </a:ext>
            </a:extLst>
          </p:cNvPr>
          <p:cNvSpPr/>
          <p:nvPr/>
        </p:nvSpPr>
        <p:spPr>
          <a:xfrm>
            <a:off x="-702" y="4791670"/>
            <a:ext cx="9133837" cy="923330"/>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11 </a:t>
            </a:r>
            <a:r>
              <a:rPr lang="en-AU" dirty="0">
                <a:latin typeface="Comic Sans MS" panose="030F0902030302020204" pitchFamily="66" charset="0"/>
                <a:ea typeface="Arial" panose="020B0604020202020204" pitchFamily="34" charset="0"/>
                <a:cs typeface="Times New Roman" panose="02020603050405020304" pitchFamily="18" charset="0"/>
              </a:rPr>
              <a:t>So now finish doing it as well, so that your readiness in desiring it may be matched by your completing it out of what you have.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12 </a:t>
            </a:r>
            <a:r>
              <a:rPr lang="en-AU" dirty="0">
                <a:latin typeface="Comic Sans MS" panose="030F0902030302020204" pitchFamily="66" charset="0"/>
                <a:ea typeface="Arial" panose="020B0604020202020204" pitchFamily="34" charset="0"/>
                <a:cs typeface="Times New Roman" panose="02020603050405020304" pitchFamily="18" charset="0"/>
              </a:rPr>
              <a:t>For if the readiness is there, it is acceptable according to what a person has, not according to what he does not have.</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1119559" y="1284279"/>
            <a:ext cx="626469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
        <p:nvSpPr>
          <p:cNvPr id="16" name="TextBox 15">
            <a:extLst>
              <a:ext uri="{FF2B5EF4-FFF2-40B4-BE49-F238E27FC236}">
                <a16:creationId xmlns:a16="http://schemas.microsoft.com/office/drawing/2014/main" id="{B4885AC5-DE88-FE41-B8DD-9F7F0E2D196C}"/>
              </a:ext>
            </a:extLst>
          </p:cNvPr>
          <p:cNvSpPr txBox="1"/>
          <p:nvPr/>
        </p:nvSpPr>
        <p:spPr>
          <a:xfrm>
            <a:off x="107504" y="673154"/>
            <a:ext cx="8788919" cy="646331"/>
          </a:xfrm>
          <a:prstGeom prst="rect">
            <a:avLst/>
          </a:prstGeom>
          <a:noFill/>
          <a:ln>
            <a:solidFill>
              <a:schemeClr val="bg1"/>
            </a:solid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t>The example of the Macedonian church:</a:t>
            </a:r>
          </a:p>
          <a:p>
            <a:pPr marL="714375" indent="0">
              <a:buNone/>
            </a:pPr>
            <a:r>
              <a:rPr lang="en-AU" dirty="0"/>
              <a:t>severe persecution </a:t>
            </a:r>
            <a:r>
              <a:rPr lang="en-AU" dirty="0">
                <a:solidFill>
                  <a:srgbClr val="FFFF00"/>
                </a:solidFill>
              </a:rPr>
              <a:t>but</a:t>
            </a:r>
            <a:r>
              <a:rPr lang="en-AU" dirty="0"/>
              <a:t> abundant joy              extreme poverty </a:t>
            </a:r>
            <a:r>
              <a:rPr lang="en-AU" dirty="0">
                <a:solidFill>
                  <a:srgbClr val="FFFF00"/>
                </a:solidFill>
              </a:rPr>
              <a:t>but</a:t>
            </a:r>
            <a:r>
              <a:rPr lang="en-AU" dirty="0"/>
              <a:t> wealth of generosity</a:t>
            </a:r>
          </a:p>
        </p:txBody>
      </p:sp>
      <p:sp>
        <p:nvSpPr>
          <p:cNvPr id="17" name="TextBox 16">
            <a:extLst>
              <a:ext uri="{FF2B5EF4-FFF2-40B4-BE49-F238E27FC236}">
                <a16:creationId xmlns:a16="http://schemas.microsoft.com/office/drawing/2014/main" id="{B1BB4176-2BE9-D148-8ECF-71B2A084E7A1}"/>
              </a:ext>
            </a:extLst>
          </p:cNvPr>
          <p:cNvSpPr txBox="1"/>
          <p:nvPr/>
        </p:nvSpPr>
        <p:spPr>
          <a:xfrm>
            <a:off x="2065343" y="325650"/>
            <a:ext cx="504056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an expression of the Grace of God (Charis / Charity)</a:t>
            </a:r>
          </a:p>
        </p:txBody>
      </p:sp>
      <p:sp>
        <p:nvSpPr>
          <p:cNvPr id="20" name="TextBox 19">
            <a:extLst>
              <a:ext uri="{FF2B5EF4-FFF2-40B4-BE49-F238E27FC236}">
                <a16:creationId xmlns:a16="http://schemas.microsoft.com/office/drawing/2014/main" id="{7549781E-63BF-B14A-80CF-0EA3139BD7B0}"/>
              </a:ext>
            </a:extLst>
          </p:cNvPr>
          <p:cNvSpPr txBox="1"/>
          <p:nvPr/>
        </p:nvSpPr>
        <p:spPr>
          <a:xfrm>
            <a:off x="3955403" y="734918"/>
            <a:ext cx="2298280" cy="276999"/>
          </a:xfrm>
          <a:prstGeom prst="rect">
            <a:avLst/>
          </a:prstGeom>
          <a:solidFill>
            <a:schemeClr val="bg1"/>
          </a:solidFill>
        </p:spPr>
        <p:txBody>
          <a:bodyPr wrap="square" lIns="36000" tIns="0" rIns="36000" bIns="0" rtlCol="0">
            <a:spAutoFit/>
          </a:bodyPr>
          <a:lstStyle/>
          <a:p>
            <a:pPr algn="ctr"/>
            <a:r>
              <a:rPr lang="en-AU" dirty="0">
                <a:latin typeface="Times New Roman" panose="02020603050405020304" pitchFamily="18" charset="0"/>
                <a:cs typeface="Times New Roman" panose="02020603050405020304" pitchFamily="18" charset="0"/>
              </a:rPr>
              <a:t>They </a:t>
            </a:r>
            <a:r>
              <a:rPr lang="en-AU" b="1" dirty="0">
                <a:latin typeface="Times New Roman" panose="02020603050405020304" pitchFamily="18" charset="0"/>
                <a:cs typeface="Times New Roman" panose="02020603050405020304" pitchFamily="18" charset="0"/>
              </a:rPr>
              <a:t>wanted</a:t>
            </a:r>
            <a:r>
              <a:rPr lang="en-AU" dirty="0">
                <a:latin typeface="Times New Roman" panose="02020603050405020304" pitchFamily="18" charset="0"/>
                <a:cs typeface="Times New Roman" panose="02020603050405020304" pitchFamily="18" charset="0"/>
              </a:rPr>
              <a:t> to give</a:t>
            </a:r>
          </a:p>
        </p:txBody>
      </p:sp>
      <p:sp>
        <p:nvSpPr>
          <p:cNvPr id="21" name="TextBox 20">
            <a:extLst>
              <a:ext uri="{FF2B5EF4-FFF2-40B4-BE49-F238E27FC236}">
                <a16:creationId xmlns:a16="http://schemas.microsoft.com/office/drawing/2014/main" id="{20560D58-D5C2-144C-9D03-CC8039620124}"/>
              </a:ext>
            </a:extLst>
          </p:cNvPr>
          <p:cNvSpPr txBox="1"/>
          <p:nvPr/>
        </p:nvSpPr>
        <p:spPr>
          <a:xfrm>
            <a:off x="-702" y="1832732"/>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gave generously because they had already given themselves to Jesus</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find it hard to give, have I truly given myself to Christ?</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give, because Christ first gave Himself for us.</a:t>
            </a:r>
          </a:p>
        </p:txBody>
      </p:sp>
      <p:sp>
        <p:nvSpPr>
          <p:cNvPr id="15" name="TextBox 14">
            <a:extLst>
              <a:ext uri="{FF2B5EF4-FFF2-40B4-BE49-F238E27FC236}">
                <a16:creationId xmlns:a16="http://schemas.microsoft.com/office/drawing/2014/main" id="{85C6A4E3-1CC5-AC49-9C29-027CBACBB76C}"/>
              </a:ext>
            </a:extLst>
          </p:cNvPr>
          <p:cNvSpPr txBox="1"/>
          <p:nvPr/>
        </p:nvSpPr>
        <p:spPr>
          <a:xfrm>
            <a:off x="0" y="2662412"/>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isn’t genuine, unless we express it by giving generously to those we love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Authentic Disciples of Jesus  LOVE  other Disciples of Jesus</a:t>
            </a:r>
          </a:p>
        </p:txBody>
      </p:sp>
      <p:sp>
        <p:nvSpPr>
          <p:cNvPr id="14" name="TextBox 13">
            <a:extLst>
              <a:ext uri="{FF2B5EF4-FFF2-40B4-BE49-F238E27FC236}">
                <a16:creationId xmlns:a16="http://schemas.microsoft.com/office/drawing/2014/main" id="{38ECBCBC-49A7-CF4E-9E51-F6BC2DD3693F}"/>
              </a:ext>
            </a:extLst>
          </p:cNvPr>
          <p:cNvSpPr txBox="1"/>
          <p:nvPr/>
        </p:nvSpPr>
        <p:spPr>
          <a:xfrm>
            <a:off x="0" y="3194318"/>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doesn’t expect us to give what we don’t have.  Only what we do have.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Willingness / Readiness to give is the greater issue.  Being ready to give, we give what we have</a:t>
            </a:r>
          </a:p>
        </p:txBody>
      </p:sp>
    </p:spTree>
    <p:extLst>
      <p:ext uri="{BB962C8B-B14F-4D97-AF65-F5344CB8AC3E}">
        <p14:creationId xmlns:p14="http://schemas.microsoft.com/office/powerpoint/2010/main" val="37694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2" name="Rectangle 11">
            <a:extLst>
              <a:ext uri="{FF2B5EF4-FFF2-40B4-BE49-F238E27FC236}">
                <a16:creationId xmlns:a16="http://schemas.microsoft.com/office/drawing/2014/main" id="{0EE577BD-91FF-4A4D-AD17-1C8323B44BCC}"/>
              </a:ext>
            </a:extLst>
          </p:cNvPr>
          <p:cNvSpPr/>
          <p:nvPr/>
        </p:nvSpPr>
        <p:spPr>
          <a:xfrm>
            <a:off x="-702" y="4237672"/>
            <a:ext cx="9133837" cy="1477328"/>
          </a:xfrm>
          <a:prstGeom prst="rect">
            <a:avLst/>
          </a:prstGeom>
          <a:solidFill>
            <a:schemeClr val="bg1"/>
          </a:solidFill>
        </p:spPr>
        <p:txBody>
          <a:bodyPr wrap="square" lIns="36000" rIns="36000">
            <a:spAutoFit/>
          </a:bodyPr>
          <a:lstStyle/>
          <a:p>
            <a:pPr>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13 </a:t>
            </a:r>
            <a:r>
              <a:rPr lang="en-AU" dirty="0">
                <a:latin typeface="Comic Sans MS" panose="030F0902030302020204" pitchFamily="66" charset="0"/>
                <a:ea typeface="Arial" panose="020B0604020202020204" pitchFamily="34" charset="0"/>
                <a:cs typeface="Times New Roman" panose="02020603050405020304" pitchFamily="18" charset="0"/>
              </a:rPr>
              <a:t>For I do not mean that others should be eased and you burdened, but that as a matter of fairness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14 </a:t>
            </a:r>
            <a:r>
              <a:rPr lang="en-AU" dirty="0">
                <a:latin typeface="Comic Sans MS" panose="030F0902030302020204" pitchFamily="66" charset="0"/>
                <a:ea typeface="Arial" panose="020B0604020202020204" pitchFamily="34" charset="0"/>
                <a:cs typeface="Times New Roman" panose="02020603050405020304" pitchFamily="18" charset="0"/>
              </a:rPr>
              <a:t>your abundance at the present time should supply their need, so that their abundance may supply your need, that there may be fairness.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15 </a:t>
            </a:r>
            <a:r>
              <a:rPr lang="en-AU" dirty="0">
                <a:latin typeface="Comic Sans MS" panose="030F0902030302020204" pitchFamily="66" charset="0"/>
                <a:ea typeface="Arial" panose="020B0604020202020204" pitchFamily="34" charset="0"/>
                <a:cs typeface="Times New Roman" panose="02020603050405020304" pitchFamily="18" charset="0"/>
              </a:rPr>
              <a:t>As it is written, “Whoever gathered much had nothing left over, and whoever gathered little had no lack.”</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1115616" y="1220341"/>
            <a:ext cx="626469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
        <p:nvSpPr>
          <p:cNvPr id="16" name="TextBox 15">
            <a:extLst>
              <a:ext uri="{FF2B5EF4-FFF2-40B4-BE49-F238E27FC236}">
                <a16:creationId xmlns:a16="http://schemas.microsoft.com/office/drawing/2014/main" id="{B4885AC5-DE88-FE41-B8DD-9F7F0E2D196C}"/>
              </a:ext>
            </a:extLst>
          </p:cNvPr>
          <p:cNvSpPr txBox="1"/>
          <p:nvPr/>
        </p:nvSpPr>
        <p:spPr>
          <a:xfrm>
            <a:off x="107504" y="651612"/>
            <a:ext cx="8788919" cy="646331"/>
          </a:xfrm>
          <a:prstGeom prst="rect">
            <a:avLst/>
          </a:prstGeom>
          <a:noFill/>
          <a:ln>
            <a:solidFill>
              <a:schemeClr val="bg1"/>
            </a:solid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t>The example of the Macedonian church:</a:t>
            </a:r>
          </a:p>
          <a:p>
            <a:pPr marL="714375" indent="0">
              <a:buNone/>
            </a:pPr>
            <a:r>
              <a:rPr lang="en-AU" dirty="0"/>
              <a:t>severe persecution </a:t>
            </a:r>
            <a:r>
              <a:rPr lang="en-AU" dirty="0">
                <a:solidFill>
                  <a:srgbClr val="FFFF00"/>
                </a:solidFill>
              </a:rPr>
              <a:t>but</a:t>
            </a:r>
            <a:r>
              <a:rPr lang="en-AU" dirty="0"/>
              <a:t> abundant joy              extreme poverty </a:t>
            </a:r>
            <a:r>
              <a:rPr lang="en-AU" dirty="0">
                <a:solidFill>
                  <a:srgbClr val="FFFF00"/>
                </a:solidFill>
              </a:rPr>
              <a:t>but</a:t>
            </a:r>
            <a:r>
              <a:rPr lang="en-AU" dirty="0"/>
              <a:t> wealth of generosity</a:t>
            </a:r>
          </a:p>
        </p:txBody>
      </p:sp>
      <p:sp>
        <p:nvSpPr>
          <p:cNvPr id="17" name="TextBox 16">
            <a:extLst>
              <a:ext uri="{FF2B5EF4-FFF2-40B4-BE49-F238E27FC236}">
                <a16:creationId xmlns:a16="http://schemas.microsoft.com/office/drawing/2014/main" id="{B1BB4176-2BE9-D148-8ECF-71B2A084E7A1}"/>
              </a:ext>
            </a:extLst>
          </p:cNvPr>
          <p:cNvSpPr txBox="1"/>
          <p:nvPr/>
        </p:nvSpPr>
        <p:spPr>
          <a:xfrm>
            <a:off x="2065343" y="325650"/>
            <a:ext cx="504056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an expression of the Grace of God (Charis / Charity)</a:t>
            </a:r>
          </a:p>
        </p:txBody>
      </p:sp>
      <p:sp>
        <p:nvSpPr>
          <p:cNvPr id="20" name="TextBox 19">
            <a:extLst>
              <a:ext uri="{FF2B5EF4-FFF2-40B4-BE49-F238E27FC236}">
                <a16:creationId xmlns:a16="http://schemas.microsoft.com/office/drawing/2014/main" id="{7549781E-63BF-B14A-80CF-0EA3139BD7B0}"/>
              </a:ext>
            </a:extLst>
          </p:cNvPr>
          <p:cNvSpPr txBox="1"/>
          <p:nvPr/>
        </p:nvSpPr>
        <p:spPr>
          <a:xfrm>
            <a:off x="3955403" y="734918"/>
            <a:ext cx="2298280" cy="276999"/>
          </a:xfrm>
          <a:prstGeom prst="rect">
            <a:avLst/>
          </a:prstGeom>
          <a:solidFill>
            <a:schemeClr val="bg1"/>
          </a:solidFill>
        </p:spPr>
        <p:txBody>
          <a:bodyPr wrap="square" lIns="36000" tIns="0" rIns="36000" bIns="0" rtlCol="0">
            <a:spAutoFit/>
          </a:bodyPr>
          <a:lstStyle/>
          <a:p>
            <a:pPr algn="ctr"/>
            <a:r>
              <a:rPr lang="en-AU" dirty="0">
                <a:latin typeface="Times New Roman" panose="02020603050405020304" pitchFamily="18" charset="0"/>
                <a:cs typeface="Times New Roman" panose="02020603050405020304" pitchFamily="18" charset="0"/>
              </a:rPr>
              <a:t>They </a:t>
            </a:r>
            <a:r>
              <a:rPr lang="en-AU" b="1" dirty="0">
                <a:latin typeface="Times New Roman" panose="02020603050405020304" pitchFamily="18" charset="0"/>
                <a:cs typeface="Times New Roman" panose="02020603050405020304" pitchFamily="18" charset="0"/>
              </a:rPr>
              <a:t>wanted</a:t>
            </a:r>
            <a:r>
              <a:rPr lang="en-AU" dirty="0">
                <a:latin typeface="Times New Roman" panose="02020603050405020304" pitchFamily="18" charset="0"/>
                <a:cs typeface="Times New Roman" panose="02020603050405020304" pitchFamily="18" charset="0"/>
              </a:rPr>
              <a:t> to give</a:t>
            </a:r>
          </a:p>
        </p:txBody>
      </p:sp>
      <p:sp>
        <p:nvSpPr>
          <p:cNvPr id="21" name="TextBox 20">
            <a:extLst>
              <a:ext uri="{FF2B5EF4-FFF2-40B4-BE49-F238E27FC236}">
                <a16:creationId xmlns:a16="http://schemas.microsoft.com/office/drawing/2014/main" id="{20560D58-D5C2-144C-9D03-CC8039620124}"/>
              </a:ext>
            </a:extLst>
          </p:cNvPr>
          <p:cNvSpPr txBox="1"/>
          <p:nvPr/>
        </p:nvSpPr>
        <p:spPr>
          <a:xfrm>
            <a:off x="-10865" y="1745306"/>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gave generously because they had already given themselves to Jesus</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find it hard to give, have I truly given myself to Christ?</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give, because Christ first gave Himself for us.</a:t>
            </a:r>
          </a:p>
        </p:txBody>
      </p:sp>
      <p:sp>
        <p:nvSpPr>
          <p:cNvPr id="15" name="TextBox 14">
            <a:extLst>
              <a:ext uri="{FF2B5EF4-FFF2-40B4-BE49-F238E27FC236}">
                <a16:creationId xmlns:a16="http://schemas.microsoft.com/office/drawing/2014/main" id="{85C6A4E3-1CC5-AC49-9C29-027CBACBB76C}"/>
              </a:ext>
            </a:extLst>
          </p:cNvPr>
          <p:cNvSpPr txBox="1"/>
          <p:nvPr/>
        </p:nvSpPr>
        <p:spPr>
          <a:xfrm>
            <a:off x="-9039" y="2534334"/>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isn’t genuine, unless we express it by giving generously to those we love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Authentic Disciples of Jesus  LOVE  other Disciples of Jesus</a:t>
            </a:r>
          </a:p>
        </p:txBody>
      </p:sp>
      <p:sp>
        <p:nvSpPr>
          <p:cNvPr id="14" name="TextBox 13">
            <a:extLst>
              <a:ext uri="{FF2B5EF4-FFF2-40B4-BE49-F238E27FC236}">
                <a16:creationId xmlns:a16="http://schemas.microsoft.com/office/drawing/2014/main" id="{38ECBCBC-49A7-CF4E-9E51-F6BC2DD3693F}"/>
              </a:ext>
            </a:extLst>
          </p:cNvPr>
          <p:cNvSpPr txBox="1"/>
          <p:nvPr/>
        </p:nvSpPr>
        <p:spPr>
          <a:xfrm>
            <a:off x="-10865" y="3041571"/>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doesn’t expect us to give what we don’t have.  Only what we do have.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Willingness / Readiness to give is the greater issue.  Being ready to give, we give what we have</a:t>
            </a:r>
          </a:p>
        </p:txBody>
      </p:sp>
      <p:sp>
        <p:nvSpPr>
          <p:cNvPr id="11" name="TextBox 10">
            <a:extLst>
              <a:ext uri="{FF2B5EF4-FFF2-40B4-BE49-F238E27FC236}">
                <a16:creationId xmlns:a16="http://schemas.microsoft.com/office/drawing/2014/main" id="{42040071-00D0-744D-80B2-57C123B7DFB1}"/>
              </a:ext>
            </a:extLst>
          </p:cNvPr>
          <p:cNvSpPr txBox="1"/>
          <p:nvPr/>
        </p:nvSpPr>
        <p:spPr>
          <a:xfrm>
            <a:off x="0" y="3553600"/>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a whole church has an attitude of generosity, there is always enough</a:t>
            </a:r>
          </a:p>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Tree>
    <p:extLst>
      <p:ext uri="{BB962C8B-B14F-4D97-AF65-F5344CB8AC3E}">
        <p14:creationId xmlns:p14="http://schemas.microsoft.com/office/powerpoint/2010/main" val="59555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730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dirty="0">
                <a:solidFill>
                  <a:schemeClr val="bg1"/>
                </a:solidFill>
                <a:latin typeface="Times New Roman" panose="02020603050405020304" pitchFamily="18" charset="0"/>
                <a:ea typeface="Arial" panose="020B0604020202020204" pitchFamily="34" charset="0"/>
              </a:rPr>
              <a:t>8 </a:t>
            </a:r>
            <a:r>
              <a:rPr lang="en-AU" sz="3000" dirty="0">
                <a:solidFill>
                  <a:schemeClr val="bg1"/>
                </a:solidFill>
                <a:latin typeface="Times New Roman" panose="02020603050405020304" pitchFamily="18" charset="0"/>
                <a:ea typeface="Arial" panose="020B0604020202020204" pitchFamily="34" charset="0"/>
              </a:rPr>
              <a:t>We want you to know, brothers, about the grace of God that has been given among the churches of Macedonia, </a:t>
            </a:r>
            <a:r>
              <a:rPr lang="en-AU" sz="3000" b="1" baseline="30000" dirty="0">
                <a:solidFill>
                  <a:schemeClr val="bg1"/>
                </a:solidFill>
                <a:latin typeface="Times New Roman" panose="02020603050405020304" pitchFamily="18" charset="0"/>
                <a:ea typeface="Arial" panose="020B0604020202020204" pitchFamily="34" charset="0"/>
              </a:rPr>
              <a:t>2 </a:t>
            </a:r>
            <a:r>
              <a:rPr lang="en-AU" sz="3000" dirty="0">
                <a:solidFill>
                  <a:schemeClr val="bg1"/>
                </a:solidFill>
                <a:latin typeface="Times New Roman" panose="02020603050405020304" pitchFamily="18" charset="0"/>
                <a:ea typeface="Arial" panose="020B0604020202020204" pitchFamily="34" charset="0"/>
              </a:rPr>
              <a:t>for in a severe test of affliction, their abundance of joy and their extreme poverty have overflowed in a wealth of generosity on their part.  </a:t>
            </a:r>
            <a:r>
              <a:rPr lang="en-AU" sz="3000" b="1" baseline="30000" dirty="0">
                <a:solidFill>
                  <a:schemeClr val="bg1"/>
                </a:solidFill>
                <a:latin typeface="Times New Roman" panose="02020603050405020304" pitchFamily="18" charset="0"/>
                <a:ea typeface="Arial" panose="020B0604020202020204" pitchFamily="34" charset="0"/>
              </a:rPr>
              <a:t>3 </a:t>
            </a:r>
            <a:r>
              <a:rPr lang="en-AU" sz="3000" dirty="0">
                <a:solidFill>
                  <a:schemeClr val="bg1"/>
                </a:solidFill>
                <a:latin typeface="Times New Roman" panose="02020603050405020304" pitchFamily="18" charset="0"/>
                <a:ea typeface="Arial" panose="020B0604020202020204" pitchFamily="34" charset="0"/>
              </a:rPr>
              <a:t>For they gave according to their means, as I can testify, and beyond their means, of their own accord, </a:t>
            </a:r>
            <a:r>
              <a:rPr lang="en-AU" sz="3000" b="1" baseline="30000" dirty="0">
                <a:solidFill>
                  <a:schemeClr val="bg1"/>
                </a:solidFill>
                <a:latin typeface="Times New Roman" panose="02020603050405020304" pitchFamily="18" charset="0"/>
                <a:ea typeface="Arial" panose="020B0604020202020204" pitchFamily="34" charset="0"/>
              </a:rPr>
              <a:t>4 </a:t>
            </a:r>
            <a:r>
              <a:rPr lang="en-AU" sz="3000" dirty="0">
                <a:solidFill>
                  <a:schemeClr val="bg1"/>
                </a:solidFill>
                <a:latin typeface="Times New Roman" panose="02020603050405020304" pitchFamily="18" charset="0"/>
                <a:ea typeface="Arial" panose="020B0604020202020204" pitchFamily="34" charset="0"/>
              </a:rPr>
              <a:t>begging us earnestly for the favour of taking part in the relief of the saints —  </a:t>
            </a:r>
            <a:r>
              <a:rPr lang="en-AU" sz="3000" b="1" baseline="30000" dirty="0">
                <a:solidFill>
                  <a:schemeClr val="bg1"/>
                </a:solidFill>
                <a:latin typeface="Times New Roman" panose="02020603050405020304" pitchFamily="18" charset="0"/>
                <a:ea typeface="Arial" panose="020B0604020202020204" pitchFamily="34" charset="0"/>
              </a:rPr>
              <a:t>5 </a:t>
            </a:r>
            <a:r>
              <a:rPr lang="en-AU" sz="3000" dirty="0">
                <a:solidFill>
                  <a:schemeClr val="bg1"/>
                </a:solidFill>
                <a:latin typeface="Times New Roman" panose="02020603050405020304" pitchFamily="18" charset="0"/>
                <a:ea typeface="Arial" panose="020B0604020202020204" pitchFamily="34" charset="0"/>
              </a:rPr>
              <a:t>and this, not as we expected, but they gave themselves first to the Lord and then by the will of God to us.</a:t>
            </a:r>
            <a:r>
              <a:rPr lang="en-AU" sz="3000" dirty="0">
                <a:solidFill>
                  <a:schemeClr val="bg1"/>
                </a:solidFill>
              </a:rPr>
              <a:t>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98510"/>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Accordingly, we urged Titus that as he had started, so he should complete among you this act of grace.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as you excel in everything — in faith, in speech, in knowledge, in all earnestness, and in our love for you — see that you excel in this act of grace also. </a:t>
            </a:r>
            <a:endParaRPr lang="en-AU" sz="1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Aft>
                <a:spcPts val="0"/>
              </a:spcAft>
            </a:pPr>
            <a:r>
              <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I say this not as a command, but to prove by the earnestness of others that your love also is genuine.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For you know the grace of our Lord Jesus Christ, that though he was rich, yet for your sake he became poor, so that you by his poverty might become rich.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And in this matter I give my judgment:  this benefits you, who a year ago started not only to do this work but also to desire to do it.</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8083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33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So now finish doing it as well, so that your readiness in desiring it may be matched by your completing it out of what you have.  </a:t>
            </a: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For if the readiness is there, it is acceptable according to what a person has, not according to what he does not have.  </a:t>
            </a:r>
            <a:r>
              <a:rPr lang="en-AU" sz="2800" b="1" baseline="30000" dirty="0">
                <a:solidFill>
                  <a:schemeClr val="bg1"/>
                </a:solidFill>
                <a:latin typeface="Times New Roman" panose="02020603050405020304" pitchFamily="18" charset="0"/>
                <a:ea typeface="Arial" panose="020B0604020202020204" pitchFamily="34" charset="0"/>
              </a:rPr>
              <a:t>13 </a:t>
            </a:r>
            <a:r>
              <a:rPr lang="en-AU" sz="2800" dirty="0">
                <a:solidFill>
                  <a:schemeClr val="bg1"/>
                </a:solidFill>
                <a:latin typeface="Times New Roman" panose="02020603050405020304" pitchFamily="18" charset="0"/>
                <a:ea typeface="Arial" panose="020B0604020202020204" pitchFamily="34" charset="0"/>
              </a:rPr>
              <a:t>For I do not mean that others should be eased and you burdened, but that as a matter of fairness </a:t>
            </a:r>
            <a:r>
              <a:rPr lang="en-AU" sz="2800" b="1" baseline="30000" dirty="0">
                <a:solidFill>
                  <a:schemeClr val="bg1"/>
                </a:solidFill>
                <a:latin typeface="Times New Roman" panose="02020603050405020304" pitchFamily="18" charset="0"/>
                <a:ea typeface="Arial" panose="020B0604020202020204" pitchFamily="34" charset="0"/>
              </a:rPr>
              <a:t>14 </a:t>
            </a:r>
            <a:r>
              <a:rPr lang="en-AU" sz="2800" dirty="0">
                <a:solidFill>
                  <a:schemeClr val="bg1"/>
                </a:solidFill>
                <a:latin typeface="Times New Roman" panose="02020603050405020304" pitchFamily="18" charset="0"/>
                <a:ea typeface="Arial" panose="020B0604020202020204" pitchFamily="34" charset="0"/>
              </a:rPr>
              <a:t>your abundance at the present time should supply their need, so that their abundance may supply your need, that there may be fairness.  </a:t>
            </a:r>
            <a:r>
              <a:rPr lang="en-AU" sz="2800" b="1" baseline="30000" dirty="0">
                <a:solidFill>
                  <a:schemeClr val="bg1"/>
                </a:solidFill>
                <a:latin typeface="Times New Roman" panose="02020603050405020304" pitchFamily="18" charset="0"/>
                <a:ea typeface="Arial" panose="020B0604020202020204" pitchFamily="34" charset="0"/>
              </a:rPr>
              <a:t>15 </a:t>
            </a:r>
            <a:r>
              <a:rPr lang="en-AU" sz="2800" dirty="0">
                <a:solidFill>
                  <a:schemeClr val="bg1"/>
                </a:solidFill>
                <a:latin typeface="Times New Roman" panose="02020603050405020304" pitchFamily="18" charset="0"/>
                <a:ea typeface="Arial" panose="020B0604020202020204" pitchFamily="34" charset="0"/>
              </a:rPr>
              <a:t>As it is written, “Whoever gathered much had nothing left over, and whoever gathered little had no lack.”</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6C9DEB-227D-DF47-969F-CCF9691F591C}"/>
              </a:ext>
            </a:extLst>
          </p:cNvPr>
          <p:cNvSpPr/>
          <p:nvPr/>
        </p:nvSpPr>
        <p:spPr>
          <a:xfrm>
            <a:off x="15195" y="0"/>
            <a:ext cx="4556805" cy="4493538"/>
          </a:xfrm>
          <a:prstGeom prst="rect">
            <a:avLst/>
          </a:prstGeom>
          <a:ln>
            <a:solidFill>
              <a:schemeClr val="bg1"/>
            </a:solidFill>
          </a:ln>
        </p:spPr>
        <p:txBody>
          <a:bodyPr wrap="square">
            <a:spAutoFit/>
          </a:bodyPr>
          <a:lstStyle/>
          <a:p>
            <a:pPr>
              <a:spcAft>
                <a:spcPts val="0"/>
              </a:spcAft>
            </a:pPr>
            <a:r>
              <a:rPr lang="en-AU" sz="2200" dirty="0">
                <a:solidFill>
                  <a:schemeClr val="bg1"/>
                </a:solidFill>
                <a:latin typeface="Times New Roman" panose="02020603050405020304" pitchFamily="18" charset="0"/>
                <a:ea typeface="Times New Roman" panose="02020603050405020304" pitchFamily="18" charset="0"/>
              </a:rPr>
              <a:t>Isaiah 5: </a:t>
            </a:r>
          </a:p>
          <a:p>
            <a:pPr marL="609600" indent="-609600">
              <a:spcAft>
                <a:spcPts val="0"/>
              </a:spcAft>
              <a:tabLst>
                <a:tab pos="127000" algn="r"/>
                <a:tab pos="254000" algn="l"/>
              </a:tabLst>
            </a:pPr>
            <a:r>
              <a:rPr lang="en-AU" sz="2200" dirty="0">
                <a:solidFill>
                  <a:schemeClr val="bg1"/>
                </a:solidFill>
                <a:latin typeface="Comic Sans MS" panose="030F0902030302020204" pitchFamily="66" charset="0"/>
                <a:ea typeface="Times New Roman" panose="02020603050405020304" pitchFamily="18" charset="0"/>
              </a:rPr>
              <a:t>	</a:t>
            </a:r>
            <a:r>
              <a:rPr lang="en-AU" sz="2200" b="1" baseline="30000" dirty="0">
                <a:solidFill>
                  <a:schemeClr val="bg1"/>
                </a:solidFill>
                <a:latin typeface="Comic Sans MS" panose="030F0902030302020204" pitchFamily="66" charset="0"/>
                <a:ea typeface="Times New Roman" panose="02020603050405020304" pitchFamily="18" charset="0"/>
              </a:rPr>
              <a:t>8 </a:t>
            </a:r>
            <a:r>
              <a:rPr lang="en-AU" sz="2200" dirty="0">
                <a:solidFill>
                  <a:schemeClr val="bg1"/>
                </a:solidFill>
                <a:latin typeface="Comic Sans MS" panose="030F0902030302020204" pitchFamily="66" charset="0"/>
                <a:ea typeface="Times New Roman" panose="02020603050405020304" pitchFamily="18" charset="0"/>
              </a:rPr>
              <a:t>	Woe to those who join house to house, </a:t>
            </a:r>
            <a:endParaRPr lang="en-AU" sz="2200" dirty="0">
              <a:solidFill>
                <a:schemeClr val="bg1"/>
              </a:solidFill>
              <a:latin typeface="Times New Roman" panose="02020603050405020304" pitchFamily="18" charset="0"/>
              <a:ea typeface="Times New Roman" panose="02020603050405020304" pitchFamily="18" charset="0"/>
            </a:endParaRPr>
          </a:p>
          <a:p>
            <a:pPr marL="609600" indent="-203200">
              <a:spcAft>
                <a:spcPts val="0"/>
              </a:spcAft>
            </a:pPr>
            <a:r>
              <a:rPr lang="en-AU" sz="2200" dirty="0">
                <a:solidFill>
                  <a:schemeClr val="bg1"/>
                </a:solidFill>
                <a:latin typeface="Comic Sans MS" panose="030F0902030302020204" pitchFamily="66" charset="0"/>
                <a:ea typeface="Times New Roman" panose="02020603050405020304" pitchFamily="18" charset="0"/>
              </a:rPr>
              <a:t>who add field to field, </a:t>
            </a:r>
            <a:endParaRPr lang="en-AU" sz="2200" dirty="0">
              <a:solidFill>
                <a:schemeClr val="bg1"/>
              </a:solidFill>
              <a:latin typeface="Times New Roman" panose="02020603050405020304" pitchFamily="18" charset="0"/>
              <a:ea typeface="Times New Roman" panose="02020603050405020304" pitchFamily="18" charset="0"/>
            </a:endParaRPr>
          </a:p>
          <a:p>
            <a:pPr marL="609600" indent="-609600">
              <a:spcAft>
                <a:spcPts val="0"/>
              </a:spcAft>
              <a:tabLst>
                <a:tab pos="127000" algn="r"/>
                <a:tab pos="254000" algn="l"/>
              </a:tabLst>
            </a:pPr>
            <a:r>
              <a:rPr lang="en-AU" sz="2200" dirty="0">
                <a:solidFill>
                  <a:schemeClr val="bg1"/>
                </a:solidFill>
                <a:latin typeface="Comic Sans MS" panose="030F0902030302020204" pitchFamily="66" charset="0"/>
                <a:ea typeface="Times New Roman" panose="02020603050405020304" pitchFamily="18" charset="0"/>
              </a:rPr>
              <a:t>		until there is no more room, </a:t>
            </a:r>
            <a:endParaRPr lang="en-AU" sz="2200" dirty="0">
              <a:solidFill>
                <a:schemeClr val="bg1"/>
              </a:solidFill>
              <a:latin typeface="Times New Roman" panose="02020603050405020304" pitchFamily="18" charset="0"/>
              <a:ea typeface="Times New Roman" panose="02020603050405020304" pitchFamily="18" charset="0"/>
            </a:endParaRPr>
          </a:p>
          <a:p>
            <a:pPr marL="609600" indent="-203200">
              <a:spcAft>
                <a:spcPts val="0"/>
              </a:spcAft>
            </a:pPr>
            <a:r>
              <a:rPr lang="en-AU" sz="2200" dirty="0">
                <a:solidFill>
                  <a:schemeClr val="bg1"/>
                </a:solidFill>
                <a:latin typeface="Comic Sans MS" panose="030F0902030302020204" pitchFamily="66" charset="0"/>
                <a:ea typeface="Times New Roman" panose="02020603050405020304" pitchFamily="18" charset="0"/>
              </a:rPr>
              <a:t>and you are made to dwell alone </a:t>
            </a:r>
            <a:endParaRPr lang="en-AU" sz="2200" dirty="0">
              <a:solidFill>
                <a:schemeClr val="bg1"/>
              </a:solidFill>
              <a:latin typeface="Times New Roman" panose="02020603050405020304" pitchFamily="18" charset="0"/>
              <a:ea typeface="Times New Roman" panose="02020603050405020304" pitchFamily="18" charset="0"/>
            </a:endParaRPr>
          </a:p>
          <a:p>
            <a:r>
              <a:rPr lang="en-AU" sz="22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in the midst of the land. </a:t>
            </a:r>
          </a:p>
          <a:p>
            <a:r>
              <a:rPr lang="en-AU" sz="2200" dirty="0">
                <a:solidFill>
                  <a:schemeClr val="bg1"/>
                </a:solidFill>
                <a:latin typeface="Comic Sans MS" panose="030F0902030302020204" pitchFamily="66" charset="0"/>
                <a:cs typeface="Times New Roman" panose="02020603050405020304" pitchFamily="18" charset="0"/>
              </a:rPr>
              <a:t>........</a:t>
            </a:r>
          </a:p>
          <a:p>
            <a:pPr marL="609600" indent="-609600">
              <a:spcAft>
                <a:spcPts val="0"/>
              </a:spcAft>
              <a:tabLst>
                <a:tab pos="127000" algn="r"/>
                <a:tab pos="254000" algn="l"/>
              </a:tabLst>
            </a:pPr>
            <a:r>
              <a:rPr lang="en-AU" sz="2200" b="1" baseline="30000" dirty="0">
                <a:solidFill>
                  <a:schemeClr val="bg1"/>
                </a:solidFill>
                <a:latin typeface="Comic Sans MS" panose="030F0902030302020204" pitchFamily="66" charset="0"/>
                <a:ea typeface="Times New Roman" panose="02020603050405020304" pitchFamily="18" charset="0"/>
              </a:rPr>
              <a:t>17 </a:t>
            </a:r>
            <a:r>
              <a:rPr lang="en-AU" sz="2200" dirty="0">
                <a:solidFill>
                  <a:schemeClr val="bg1"/>
                </a:solidFill>
                <a:latin typeface="Comic Sans MS" panose="030F0902030302020204" pitchFamily="66" charset="0"/>
                <a:ea typeface="Times New Roman" panose="02020603050405020304" pitchFamily="18" charset="0"/>
              </a:rPr>
              <a:t>	Then shall the lambs graze as in their pasture, </a:t>
            </a:r>
            <a:endParaRPr lang="en-AU" sz="2200" dirty="0">
              <a:solidFill>
                <a:schemeClr val="bg1"/>
              </a:solidFill>
              <a:latin typeface="Times New Roman" panose="02020603050405020304" pitchFamily="18" charset="0"/>
              <a:ea typeface="Times New Roman" panose="02020603050405020304" pitchFamily="18" charset="0"/>
            </a:endParaRPr>
          </a:p>
          <a:p>
            <a:pPr marL="609600" indent="-203200">
              <a:spcAft>
                <a:spcPts val="0"/>
              </a:spcAft>
            </a:pPr>
            <a:r>
              <a:rPr lang="en-AU" sz="2200" dirty="0">
                <a:solidFill>
                  <a:schemeClr val="bg1"/>
                </a:solidFill>
                <a:latin typeface="Comic Sans MS" panose="030F0902030302020204" pitchFamily="66" charset="0"/>
                <a:ea typeface="Times New Roman" panose="02020603050405020304" pitchFamily="18" charset="0"/>
              </a:rPr>
              <a:t>and nomads shall eat among the ruins of the rich. </a:t>
            </a:r>
            <a:endParaRPr lang="en-AU" sz="2200" dirty="0">
              <a:solidFill>
                <a:schemeClr val="bg1"/>
              </a:solidFill>
            </a:endParaRPr>
          </a:p>
        </p:txBody>
      </p:sp>
      <p:sp>
        <p:nvSpPr>
          <p:cNvPr id="3" name="Rectangle 2">
            <a:extLst>
              <a:ext uri="{FF2B5EF4-FFF2-40B4-BE49-F238E27FC236}">
                <a16:creationId xmlns:a16="http://schemas.microsoft.com/office/drawing/2014/main" id="{246CD691-28C5-464E-8545-249C07F3B720}"/>
              </a:ext>
            </a:extLst>
          </p:cNvPr>
          <p:cNvSpPr/>
          <p:nvPr/>
        </p:nvSpPr>
        <p:spPr>
          <a:xfrm>
            <a:off x="4860032" y="200749"/>
            <a:ext cx="4096521" cy="1785104"/>
          </a:xfrm>
          <a:prstGeom prst="rect">
            <a:avLst/>
          </a:prstGeom>
          <a:solidFill>
            <a:schemeClr val="bg1"/>
          </a:solidFill>
          <a:ln>
            <a:solidFill>
              <a:schemeClr val="bg1"/>
            </a:solidFill>
          </a:ln>
        </p:spPr>
        <p:txBody>
          <a:bodyPr wrap="square">
            <a:spAutoFit/>
          </a:bodyPr>
          <a:lstStyle/>
          <a:p>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Matthew 16:26</a:t>
            </a:r>
            <a:r>
              <a:rPr lang="en-AU" sz="22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what will it profit a man if he gains the whole world and forfeits his soul? Or what shall a man give in return for his soul?</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endParaRPr lang="en-AU" sz="2200" dirty="0"/>
          </a:p>
        </p:txBody>
      </p:sp>
      <p:sp>
        <p:nvSpPr>
          <p:cNvPr id="4" name="Rectangle 3">
            <a:extLst>
              <a:ext uri="{FF2B5EF4-FFF2-40B4-BE49-F238E27FC236}">
                <a16:creationId xmlns:a16="http://schemas.microsoft.com/office/drawing/2014/main" id="{75073B4E-836E-174E-9118-583A2537EEF1}"/>
              </a:ext>
            </a:extLst>
          </p:cNvPr>
          <p:cNvSpPr/>
          <p:nvPr/>
        </p:nvSpPr>
        <p:spPr>
          <a:xfrm>
            <a:off x="4716016" y="2713484"/>
            <a:ext cx="4320480" cy="2800767"/>
          </a:xfrm>
          <a:prstGeom prst="rect">
            <a:avLst/>
          </a:prstGeom>
          <a:ln>
            <a:solidFill>
              <a:schemeClr val="bg1"/>
            </a:solidFill>
          </a:ln>
        </p:spPr>
        <p:txBody>
          <a:bodyPr wrap="square">
            <a:spAutoFit/>
          </a:bodyPr>
          <a:lstStyle/>
          <a:p>
            <a:pPr marL="609600" indent="-609600">
              <a:spcBef>
                <a:spcPts val="1200"/>
              </a:spcBef>
              <a:spcAft>
                <a:spcPts val="0"/>
              </a:spcAft>
              <a:tabLst>
                <a:tab pos="127000" algn="r"/>
                <a:tab pos="254000" algn="l"/>
              </a:tabLst>
            </a:pPr>
            <a:r>
              <a:rPr lang="en-AU" sz="2200" b="1" baseline="30000" dirty="0">
                <a:solidFill>
                  <a:schemeClr val="bg1"/>
                </a:solidFill>
                <a:latin typeface="Comic Sans MS" panose="030F0902030302020204" pitchFamily="66" charset="0"/>
                <a:ea typeface="Times New Roman" panose="02020603050405020304" pitchFamily="18" charset="0"/>
              </a:rPr>
              <a:t>Proverbs 3:9 </a:t>
            </a:r>
            <a:r>
              <a:rPr lang="en-AU" sz="2200" dirty="0">
                <a:solidFill>
                  <a:schemeClr val="bg1"/>
                </a:solidFill>
                <a:latin typeface="Comic Sans MS" panose="030F0902030302020204" pitchFamily="66" charset="0"/>
                <a:ea typeface="Times New Roman" panose="02020603050405020304" pitchFamily="18" charset="0"/>
              </a:rPr>
              <a:t>Honour the </a:t>
            </a:r>
            <a:r>
              <a:rPr lang="en-AU" sz="2200" cap="small" dirty="0">
                <a:solidFill>
                  <a:schemeClr val="bg1"/>
                </a:solidFill>
                <a:latin typeface="Comic Sans MS" panose="030F0902030302020204" pitchFamily="66" charset="0"/>
                <a:ea typeface="Times New Roman" panose="02020603050405020304" pitchFamily="18" charset="0"/>
              </a:rPr>
              <a:t>Lord</a:t>
            </a:r>
            <a:r>
              <a:rPr lang="en-AU" sz="2200" dirty="0">
                <a:solidFill>
                  <a:schemeClr val="bg1"/>
                </a:solidFill>
                <a:latin typeface="Comic Sans MS" panose="030F0902030302020204" pitchFamily="66" charset="0"/>
                <a:ea typeface="Times New Roman" panose="02020603050405020304" pitchFamily="18" charset="0"/>
              </a:rPr>
              <a:t> with your wealth </a:t>
            </a:r>
            <a:endParaRPr lang="en-AU" sz="2200" dirty="0">
              <a:solidFill>
                <a:schemeClr val="bg1"/>
              </a:solidFill>
              <a:latin typeface="Times New Roman" panose="02020603050405020304" pitchFamily="18" charset="0"/>
              <a:ea typeface="Times New Roman" panose="02020603050405020304" pitchFamily="18" charset="0"/>
            </a:endParaRPr>
          </a:p>
          <a:p>
            <a:pPr marL="609600" indent="-203200">
              <a:spcAft>
                <a:spcPts val="0"/>
              </a:spcAft>
            </a:pPr>
            <a:r>
              <a:rPr lang="en-AU" sz="2200" dirty="0">
                <a:solidFill>
                  <a:schemeClr val="bg1"/>
                </a:solidFill>
                <a:latin typeface="Comic Sans MS" panose="030F0902030302020204" pitchFamily="66" charset="0"/>
                <a:ea typeface="Times New Roman" panose="02020603050405020304" pitchFamily="18" charset="0"/>
              </a:rPr>
              <a:t>and with the firstfruits of all your produce; </a:t>
            </a:r>
            <a:endParaRPr lang="en-AU" sz="2200" dirty="0">
              <a:solidFill>
                <a:schemeClr val="bg1"/>
              </a:solidFill>
              <a:latin typeface="Times New Roman" panose="02020603050405020304" pitchFamily="18" charset="0"/>
              <a:ea typeface="Times New Roman" panose="02020603050405020304" pitchFamily="18" charset="0"/>
            </a:endParaRPr>
          </a:p>
          <a:p>
            <a:pPr marL="609600" indent="-609600">
              <a:spcAft>
                <a:spcPts val="0"/>
              </a:spcAft>
              <a:tabLst>
                <a:tab pos="127000" algn="r"/>
                <a:tab pos="254000" algn="l"/>
              </a:tabLst>
            </a:pPr>
            <a:r>
              <a:rPr lang="en-AU" sz="2200" dirty="0">
                <a:solidFill>
                  <a:schemeClr val="bg1"/>
                </a:solidFill>
                <a:latin typeface="Comic Sans MS" panose="030F0902030302020204" pitchFamily="66" charset="0"/>
                <a:ea typeface="Times New Roman" panose="02020603050405020304" pitchFamily="18" charset="0"/>
              </a:rPr>
              <a:t>	</a:t>
            </a:r>
            <a:r>
              <a:rPr lang="en-AU" sz="2200" b="1" baseline="30000" dirty="0">
                <a:solidFill>
                  <a:schemeClr val="bg1"/>
                </a:solidFill>
                <a:latin typeface="Comic Sans MS" panose="030F0902030302020204" pitchFamily="66" charset="0"/>
                <a:ea typeface="Times New Roman" panose="02020603050405020304" pitchFamily="18" charset="0"/>
              </a:rPr>
              <a:t>10 </a:t>
            </a:r>
            <a:r>
              <a:rPr lang="en-AU" sz="2200" dirty="0">
                <a:solidFill>
                  <a:schemeClr val="bg1"/>
                </a:solidFill>
                <a:latin typeface="Comic Sans MS" panose="030F0902030302020204" pitchFamily="66" charset="0"/>
                <a:ea typeface="Times New Roman" panose="02020603050405020304" pitchFamily="18" charset="0"/>
              </a:rPr>
              <a:t>	then your barns will be filled with plenty, </a:t>
            </a:r>
            <a:endParaRPr lang="en-AU" sz="2200" dirty="0">
              <a:solidFill>
                <a:schemeClr val="bg1"/>
              </a:solidFill>
              <a:latin typeface="Times New Roman" panose="02020603050405020304" pitchFamily="18" charset="0"/>
              <a:ea typeface="Times New Roman" panose="02020603050405020304" pitchFamily="18" charset="0"/>
            </a:endParaRPr>
          </a:p>
          <a:p>
            <a:r>
              <a:rPr lang="en-AU" sz="22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your vats will be bursting with wine.</a:t>
            </a:r>
            <a:r>
              <a:rPr lang="en-AU" sz="2200" dirty="0">
                <a:solidFill>
                  <a:schemeClr val="bg1"/>
                </a:solidFill>
              </a:rPr>
              <a:t> </a:t>
            </a:r>
          </a:p>
        </p:txBody>
      </p:sp>
    </p:spTree>
    <p:extLst>
      <p:ext uri="{BB962C8B-B14F-4D97-AF65-F5344CB8AC3E}">
        <p14:creationId xmlns:p14="http://schemas.microsoft.com/office/powerpoint/2010/main" val="335403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Giving  Generously</a:t>
            </a:r>
          </a:p>
        </p:txBody>
      </p:sp>
      <p:sp>
        <p:nvSpPr>
          <p:cNvPr id="8" name="TextBox 7">
            <a:extLst>
              <a:ext uri="{FF2B5EF4-FFF2-40B4-BE49-F238E27FC236}">
                <a16:creationId xmlns:a16="http://schemas.microsoft.com/office/drawing/2014/main" id="{0F87E6CB-0485-2840-B780-90797999B614}"/>
              </a:ext>
            </a:extLst>
          </p:cNvPr>
          <p:cNvSpPr txBox="1"/>
          <p:nvPr/>
        </p:nvSpPr>
        <p:spPr>
          <a:xfrm>
            <a:off x="-1823" y="380356"/>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Scriptures have a lot to say about money and what we do with it – Giving Generously</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had a great love and concern for the Christians in Jerusalem (persecuted and poor)</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Corinthian church had (a year earlier) agreed to help, but the collection had stalled</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8125" y="787804"/>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8" name="TextBox 7">
            <a:extLst>
              <a:ext uri="{FF2B5EF4-FFF2-40B4-BE49-F238E27FC236}">
                <a16:creationId xmlns:a16="http://schemas.microsoft.com/office/drawing/2014/main" id="{0F87E6CB-0485-2840-B780-90797999B614}"/>
              </a:ext>
            </a:extLst>
          </p:cNvPr>
          <p:cNvSpPr txBox="1"/>
          <p:nvPr/>
        </p:nvSpPr>
        <p:spPr>
          <a:xfrm>
            <a:off x="7647" y="4243"/>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Scriptures have a lot to say about money and what we do with it – Giving Generously</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had a great love and concern for the Christians in Jerusalem (persecuted and poor)</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Corinthian church had (a year earlier) agreed to help, but the collection had stalled</a:t>
            </a:r>
          </a:p>
        </p:txBody>
      </p:sp>
      <p:sp>
        <p:nvSpPr>
          <p:cNvPr id="12" name="Rectangle 11">
            <a:extLst>
              <a:ext uri="{FF2B5EF4-FFF2-40B4-BE49-F238E27FC236}">
                <a16:creationId xmlns:a16="http://schemas.microsoft.com/office/drawing/2014/main" id="{0EE577BD-91FF-4A4D-AD17-1C8323B44BCC}"/>
              </a:ext>
            </a:extLst>
          </p:cNvPr>
          <p:cNvSpPr/>
          <p:nvPr/>
        </p:nvSpPr>
        <p:spPr>
          <a:xfrm>
            <a:off x="0" y="3004268"/>
            <a:ext cx="9133837" cy="1200329"/>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Arial" panose="020B0604020202020204" pitchFamily="34" charset="0"/>
              </a:rPr>
              <a:t>3 </a:t>
            </a:r>
            <a:r>
              <a:rPr lang="en-AU" dirty="0">
                <a:latin typeface="Comic Sans MS" panose="030F0902030302020204" pitchFamily="66" charset="0"/>
                <a:ea typeface="Arial" panose="020B0604020202020204" pitchFamily="34" charset="0"/>
              </a:rPr>
              <a:t>For they gave according to their means, as I can testify, and beyond their means, of their own accord, </a:t>
            </a:r>
            <a:r>
              <a:rPr lang="en-AU" b="1" baseline="30000" dirty="0">
                <a:latin typeface="Comic Sans MS" panose="030F0902030302020204" pitchFamily="66" charset="0"/>
                <a:ea typeface="Arial" panose="020B0604020202020204" pitchFamily="34" charset="0"/>
              </a:rPr>
              <a:t>4 </a:t>
            </a:r>
            <a:r>
              <a:rPr lang="en-AU" dirty="0">
                <a:latin typeface="Comic Sans MS" panose="030F0902030302020204" pitchFamily="66" charset="0"/>
                <a:ea typeface="Arial" panose="020B0604020202020204" pitchFamily="34" charset="0"/>
              </a:rPr>
              <a:t>begging us earnestly for the favour of taking part in the relief of the saints —  </a:t>
            </a:r>
            <a:r>
              <a:rPr lang="en-AU" b="1" baseline="30000" dirty="0">
                <a:latin typeface="Comic Sans MS" panose="030F0902030302020204" pitchFamily="66" charset="0"/>
                <a:ea typeface="Arial" panose="020B0604020202020204" pitchFamily="34" charset="0"/>
              </a:rPr>
              <a:t>5 </a:t>
            </a:r>
            <a:r>
              <a:rPr lang="en-AU" dirty="0">
                <a:latin typeface="Comic Sans MS" panose="030F0902030302020204" pitchFamily="66" charset="0"/>
                <a:ea typeface="Arial" panose="020B0604020202020204" pitchFamily="34" charset="0"/>
              </a:rPr>
              <a:t>and this, not as we expected, but they gave themselves first to the Lord and then by the will of God to us.</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1115616" y="2330223"/>
            <a:ext cx="626469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
        <p:nvSpPr>
          <p:cNvPr id="14" name="TextBox 13">
            <a:extLst>
              <a:ext uri="{FF2B5EF4-FFF2-40B4-BE49-F238E27FC236}">
                <a16:creationId xmlns:a16="http://schemas.microsoft.com/office/drawing/2014/main" id="{97D25F6E-396A-F943-851C-FE9206903638}"/>
              </a:ext>
            </a:extLst>
          </p:cNvPr>
          <p:cNvSpPr txBox="1"/>
          <p:nvPr/>
        </p:nvSpPr>
        <p:spPr>
          <a:xfrm>
            <a:off x="7647" y="1116789"/>
            <a:ext cx="9136353" cy="646331"/>
          </a:xfrm>
          <a:prstGeom prst="rect">
            <a:avLst/>
          </a:prstGeom>
          <a:noFill/>
          <a:ln>
            <a:noFill/>
          </a:ln>
        </p:spPr>
        <p:txBody>
          <a:bodyPr wrap="square" rtlCol="0">
            <a:spAutoFit/>
          </a:bodyPr>
          <a:lstStyle/>
          <a:p>
            <a:r>
              <a:rPr lang="en-AU" u="sng" dirty="0">
                <a:solidFill>
                  <a:schemeClr val="bg1"/>
                </a:solidFill>
                <a:latin typeface="Times New Roman" panose="02020603050405020304" pitchFamily="18" charset="0"/>
                <a:cs typeface="Times New Roman" panose="02020603050405020304" pitchFamily="18" charset="0"/>
              </a:rPr>
              <a:t>Some people give to:</a:t>
            </a:r>
            <a:r>
              <a:rPr lang="en-AU" dirty="0">
                <a:solidFill>
                  <a:schemeClr val="bg1"/>
                </a:solidFill>
                <a:latin typeface="Times New Roman" panose="02020603050405020304" pitchFamily="18" charset="0"/>
                <a:cs typeface="Times New Roman" panose="02020603050405020304" pitchFamily="18" charset="0"/>
              </a:rPr>
              <a:t>  Make a difference;  Leave a legacy;  Feel good;  Be a part of something bigger;  relieve guilt....   </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B4885AC5-DE88-FE41-B8DD-9F7F0E2D196C}"/>
              </a:ext>
            </a:extLst>
          </p:cNvPr>
          <p:cNvSpPr txBox="1"/>
          <p:nvPr/>
        </p:nvSpPr>
        <p:spPr>
          <a:xfrm>
            <a:off x="103561" y="1719098"/>
            <a:ext cx="8788919" cy="646331"/>
          </a:xfrm>
          <a:prstGeom prst="rect">
            <a:avLst/>
          </a:prstGeom>
          <a:noFill/>
          <a:ln>
            <a:solidFill>
              <a:schemeClr val="bg1"/>
            </a:solid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t>The example of the Macedonian church:</a:t>
            </a:r>
          </a:p>
          <a:p>
            <a:pPr marL="714375" indent="0">
              <a:buNone/>
            </a:pPr>
            <a:r>
              <a:rPr lang="en-AU" dirty="0"/>
              <a:t>severe persecution </a:t>
            </a:r>
            <a:r>
              <a:rPr lang="en-AU" dirty="0">
                <a:solidFill>
                  <a:srgbClr val="FFFF00"/>
                </a:solidFill>
              </a:rPr>
              <a:t>but</a:t>
            </a:r>
            <a:r>
              <a:rPr lang="en-AU" dirty="0"/>
              <a:t> abundant joy              extreme poverty </a:t>
            </a:r>
            <a:r>
              <a:rPr lang="en-AU" dirty="0">
                <a:solidFill>
                  <a:srgbClr val="FFFF00"/>
                </a:solidFill>
              </a:rPr>
              <a:t>but</a:t>
            </a:r>
            <a:r>
              <a:rPr lang="en-AU" dirty="0"/>
              <a:t> wealth of generosity</a:t>
            </a:r>
          </a:p>
        </p:txBody>
      </p:sp>
      <p:sp>
        <p:nvSpPr>
          <p:cNvPr id="17" name="TextBox 16">
            <a:extLst>
              <a:ext uri="{FF2B5EF4-FFF2-40B4-BE49-F238E27FC236}">
                <a16:creationId xmlns:a16="http://schemas.microsoft.com/office/drawing/2014/main" id="{B1BB4176-2BE9-D148-8ECF-71B2A084E7A1}"/>
              </a:ext>
            </a:extLst>
          </p:cNvPr>
          <p:cNvSpPr txBox="1"/>
          <p:nvPr/>
        </p:nvSpPr>
        <p:spPr>
          <a:xfrm>
            <a:off x="2267744" y="1369603"/>
            <a:ext cx="677269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Christians give as an expression of the Grace of God (Charis / Charity)</a:t>
            </a:r>
          </a:p>
        </p:txBody>
      </p:sp>
      <p:sp>
        <p:nvSpPr>
          <p:cNvPr id="20" name="TextBox 19">
            <a:extLst>
              <a:ext uri="{FF2B5EF4-FFF2-40B4-BE49-F238E27FC236}">
                <a16:creationId xmlns:a16="http://schemas.microsoft.com/office/drawing/2014/main" id="{7549781E-63BF-B14A-80CF-0EA3139BD7B0}"/>
              </a:ext>
            </a:extLst>
          </p:cNvPr>
          <p:cNvSpPr txBox="1"/>
          <p:nvPr/>
        </p:nvSpPr>
        <p:spPr>
          <a:xfrm>
            <a:off x="3951460" y="1780862"/>
            <a:ext cx="2298280" cy="276999"/>
          </a:xfrm>
          <a:prstGeom prst="rect">
            <a:avLst/>
          </a:prstGeom>
          <a:solidFill>
            <a:schemeClr val="bg1"/>
          </a:solidFill>
        </p:spPr>
        <p:txBody>
          <a:bodyPr wrap="square" lIns="36000" tIns="0" rIns="36000" bIns="0" rtlCol="0">
            <a:spAutoFit/>
          </a:bodyPr>
          <a:lstStyle/>
          <a:p>
            <a:pPr algn="ctr"/>
            <a:r>
              <a:rPr lang="en-AU" dirty="0">
                <a:latin typeface="Times New Roman" panose="02020603050405020304" pitchFamily="18" charset="0"/>
                <a:cs typeface="Times New Roman" panose="02020603050405020304" pitchFamily="18" charset="0"/>
              </a:rPr>
              <a:t>They </a:t>
            </a:r>
            <a:r>
              <a:rPr lang="en-AU" b="1" dirty="0">
                <a:latin typeface="Times New Roman" panose="02020603050405020304" pitchFamily="18" charset="0"/>
                <a:cs typeface="Times New Roman" panose="02020603050405020304" pitchFamily="18" charset="0"/>
              </a:rPr>
              <a:t>wanted</a:t>
            </a:r>
            <a:r>
              <a:rPr lang="en-AU" dirty="0">
                <a:latin typeface="Times New Roman" panose="02020603050405020304" pitchFamily="18" charset="0"/>
                <a:cs typeface="Times New Roman" panose="02020603050405020304" pitchFamily="18" charset="0"/>
              </a:rPr>
              <a:t> to give</a:t>
            </a:r>
          </a:p>
        </p:txBody>
      </p:sp>
      <p:sp>
        <p:nvSpPr>
          <p:cNvPr id="21" name="TextBox 20">
            <a:extLst>
              <a:ext uri="{FF2B5EF4-FFF2-40B4-BE49-F238E27FC236}">
                <a16:creationId xmlns:a16="http://schemas.microsoft.com/office/drawing/2014/main" id="{20560D58-D5C2-144C-9D03-CC8039620124}"/>
              </a:ext>
            </a:extLst>
          </p:cNvPr>
          <p:cNvSpPr txBox="1"/>
          <p:nvPr/>
        </p:nvSpPr>
        <p:spPr>
          <a:xfrm>
            <a:off x="13623" y="4217655"/>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gave generously because they had already given themselves to Jesus</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find it hard to give, have I truly given myself to Christ?</a:t>
            </a:r>
          </a:p>
        </p:txBody>
      </p:sp>
    </p:spTree>
    <p:extLst>
      <p:ext uri="{BB962C8B-B14F-4D97-AF65-F5344CB8AC3E}">
        <p14:creationId xmlns:p14="http://schemas.microsoft.com/office/powerpoint/2010/main" val="29816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6" grpId="0" uiExpand="1" animBg="1"/>
      <p:bldP spid="17" grpId="0"/>
      <p:bldP spid="20" grpId="0" animBg="1"/>
      <p:bldP spid="2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8593" y="-27718"/>
            <a:ext cx="9115244"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Christians Giving  Generously to help other Christians</a:t>
            </a:r>
          </a:p>
        </p:txBody>
      </p:sp>
      <p:sp>
        <p:nvSpPr>
          <p:cNvPr id="12" name="Rectangle 11">
            <a:extLst>
              <a:ext uri="{FF2B5EF4-FFF2-40B4-BE49-F238E27FC236}">
                <a16:creationId xmlns:a16="http://schemas.microsoft.com/office/drawing/2014/main" id="{0EE577BD-91FF-4A4D-AD17-1C8323B44BCC}"/>
              </a:ext>
            </a:extLst>
          </p:cNvPr>
          <p:cNvSpPr/>
          <p:nvPr/>
        </p:nvSpPr>
        <p:spPr>
          <a:xfrm>
            <a:off x="-702" y="4514671"/>
            <a:ext cx="9133837" cy="646331"/>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rPr>
              <a:t>9 </a:t>
            </a:r>
            <a:r>
              <a:rPr lang="en-AU" dirty="0">
                <a:latin typeface="Comic Sans MS" panose="030F0902030302020204" pitchFamily="66" charset="0"/>
              </a:rPr>
              <a:t>For you know the grace of our Lord Jesus Christ, that though he was rich, yet for your sake he became poor, so that you by his poverty might become rich.</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E22CC009-8985-4D49-A8AF-B3944CE18B25}"/>
              </a:ext>
            </a:extLst>
          </p:cNvPr>
          <p:cNvSpPr txBox="1"/>
          <p:nvPr/>
        </p:nvSpPr>
        <p:spPr>
          <a:xfrm>
            <a:off x="1119559" y="1284279"/>
            <a:ext cx="626469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
        <p:nvSpPr>
          <p:cNvPr id="16" name="TextBox 15">
            <a:extLst>
              <a:ext uri="{FF2B5EF4-FFF2-40B4-BE49-F238E27FC236}">
                <a16:creationId xmlns:a16="http://schemas.microsoft.com/office/drawing/2014/main" id="{B4885AC5-DE88-FE41-B8DD-9F7F0E2D196C}"/>
              </a:ext>
            </a:extLst>
          </p:cNvPr>
          <p:cNvSpPr txBox="1"/>
          <p:nvPr/>
        </p:nvSpPr>
        <p:spPr>
          <a:xfrm>
            <a:off x="107504" y="673154"/>
            <a:ext cx="8788919" cy="646331"/>
          </a:xfrm>
          <a:prstGeom prst="rect">
            <a:avLst/>
          </a:prstGeom>
          <a:noFill/>
          <a:ln>
            <a:solidFill>
              <a:schemeClr val="bg1"/>
            </a:solidFill>
          </a:ln>
        </p:spPr>
        <p:txBody>
          <a:bodyPr wrap="square" rtlCol="0">
            <a:spAutoFit/>
          </a:bodyPr>
          <a:lstStyle>
            <a:defPPr>
              <a:defRPr lang="en-AU"/>
            </a:defPPr>
            <a:lvl1pPr marL="133350" indent="-13335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pPr marL="0" indent="0">
              <a:buNone/>
            </a:pPr>
            <a:r>
              <a:rPr lang="en-AU" dirty="0"/>
              <a:t>The example of the Macedonian church:</a:t>
            </a:r>
          </a:p>
          <a:p>
            <a:pPr marL="714375" indent="0">
              <a:buNone/>
            </a:pPr>
            <a:r>
              <a:rPr lang="en-AU" dirty="0"/>
              <a:t>severe persecution </a:t>
            </a:r>
            <a:r>
              <a:rPr lang="en-AU" dirty="0">
                <a:solidFill>
                  <a:srgbClr val="FFFF00"/>
                </a:solidFill>
              </a:rPr>
              <a:t>but</a:t>
            </a:r>
            <a:r>
              <a:rPr lang="en-AU" dirty="0"/>
              <a:t> abundant joy              extreme poverty </a:t>
            </a:r>
            <a:r>
              <a:rPr lang="en-AU" dirty="0">
                <a:solidFill>
                  <a:srgbClr val="FFFF00"/>
                </a:solidFill>
              </a:rPr>
              <a:t>but</a:t>
            </a:r>
            <a:r>
              <a:rPr lang="en-AU" dirty="0"/>
              <a:t> wealth of generosity</a:t>
            </a:r>
          </a:p>
        </p:txBody>
      </p:sp>
      <p:sp>
        <p:nvSpPr>
          <p:cNvPr id="17" name="TextBox 16">
            <a:extLst>
              <a:ext uri="{FF2B5EF4-FFF2-40B4-BE49-F238E27FC236}">
                <a16:creationId xmlns:a16="http://schemas.microsoft.com/office/drawing/2014/main" id="{B1BB4176-2BE9-D148-8ECF-71B2A084E7A1}"/>
              </a:ext>
            </a:extLst>
          </p:cNvPr>
          <p:cNvSpPr txBox="1"/>
          <p:nvPr/>
        </p:nvSpPr>
        <p:spPr>
          <a:xfrm>
            <a:off x="2065343" y="325650"/>
            <a:ext cx="504056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an expression of the Grace of God (Charis / Charity)</a:t>
            </a:r>
          </a:p>
        </p:txBody>
      </p:sp>
      <p:sp>
        <p:nvSpPr>
          <p:cNvPr id="20" name="TextBox 19">
            <a:extLst>
              <a:ext uri="{FF2B5EF4-FFF2-40B4-BE49-F238E27FC236}">
                <a16:creationId xmlns:a16="http://schemas.microsoft.com/office/drawing/2014/main" id="{7549781E-63BF-B14A-80CF-0EA3139BD7B0}"/>
              </a:ext>
            </a:extLst>
          </p:cNvPr>
          <p:cNvSpPr txBox="1"/>
          <p:nvPr/>
        </p:nvSpPr>
        <p:spPr>
          <a:xfrm>
            <a:off x="3955403" y="734918"/>
            <a:ext cx="2298280" cy="276999"/>
          </a:xfrm>
          <a:prstGeom prst="rect">
            <a:avLst/>
          </a:prstGeom>
          <a:solidFill>
            <a:schemeClr val="bg1"/>
          </a:solidFill>
        </p:spPr>
        <p:txBody>
          <a:bodyPr wrap="square" lIns="36000" tIns="0" rIns="36000" bIns="0" rtlCol="0">
            <a:spAutoFit/>
          </a:bodyPr>
          <a:lstStyle/>
          <a:p>
            <a:pPr algn="ctr"/>
            <a:r>
              <a:rPr lang="en-AU" dirty="0">
                <a:latin typeface="Times New Roman" panose="02020603050405020304" pitchFamily="18" charset="0"/>
                <a:cs typeface="Times New Roman" panose="02020603050405020304" pitchFamily="18" charset="0"/>
              </a:rPr>
              <a:t>They </a:t>
            </a:r>
            <a:r>
              <a:rPr lang="en-AU" b="1" dirty="0">
                <a:latin typeface="Times New Roman" panose="02020603050405020304" pitchFamily="18" charset="0"/>
                <a:cs typeface="Times New Roman" panose="02020603050405020304" pitchFamily="18" charset="0"/>
              </a:rPr>
              <a:t>wanted</a:t>
            </a:r>
            <a:r>
              <a:rPr lang="en-AU" dirty="0">
                <a:latin typeface="Times New Roman" panose="02020603050405020304" pitchFamily="18" charset="0"/>
                <a:cs typeface="Times New Roman" panose="02020603050405020304" pitchFamily="18" charset="0"/>
              </a:rPr>
              <a:t> to give</a:t>
            </a:r>
          </a:p>
        </p:txBody>
      </p:sp>
      <p:sp>
        <p:nvSpPr>
          <p:cNvPr id="21" name="TextBox 20">
            <a:extLst>
              <a:ext uri="{FF2B5EF4-FFF2-40B4-BE49-F238E27FC236}">
                <a16:creationId xmlns:a16="http://schemas.microsoft.com/office/drawing/2014/main" id="{20560D58-D5C2-144C-9D03-CC8039620124}"/>
              </a:ext>
            </a:extLst>
          </p:cNvPr>
          <p:cNvSpPr txBox="1"/>
          <p:nvPr/>
        </p:nvSpPr>
        <p:spPr>
          <a:xfrm>
            <a:off x="-702" y="1832732"/>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gave generously because they had already given themselves to Jesus</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find it hard to give, have I truly given myself to Christ?</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give, because Christ first gave Himself for us.</a:t>
            </a:r>
          </a:p>
        </p:txBody>
      </p:sp>
      <p:sp>
        <p:nvSpPr>
          <p:cNvPr id="11" name="Rectangle 10">
            <a:extLst>
              <a:ext uri="{FF2B5EF4-FFF2-40B4-BE49-F238E27FC236}">
                <a16:creationId xmlns:a16="http://schemas.microsoft.com/office/drawing/2014/main" id="{3AFED9CF-3FE6-D445-8AE5-52D380865D00}"/>
              </a:ext>
            </a:extLst>
          </p:cNvPr>
          <p:cNvSpPr/>
          <p:nvPr/>
        </p:nvSpPr>
        <p:spPr>
          <a:xfrm>
            <a:off x="0" y="3915823"/>
            <a:ext cx="9133837" cy="646331"/>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8 </a:t>
            </a:r>
            <a:r>
              <a:rPr lang="en-AU" dirty="0">
                <a:latin typeface="Comic Sans MS" panose="030F0902030302020204" pitchFamily="66" charset="0"/>
                <a:ea typeface="Arial" panose="020B0604020202020204" pitchFamily="34" charset="0"/>
                <a:cs typeface="Times New Roman" panose="02020603050405020304" pitchFamily="18" charset="0"/>
              </a:rPr>
              <a:t>I say this not as a command, but to prove by the earnestness of others that your love also is genuine.</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85C6A4E3-1CC5-AC49-9C29-027CBACBB76C}"/>
              </a:ext>
            </a:extLst>
          </p:cNvPr>
          <p:cNvSpPr txBox="1"/>
          <p:nvPr/>
        </p:nvSpPr>
        <p:spPr>
          <a:xfrm>
            <a:off x="0" y="2662412"/>
            <a:ext cx="9144000"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isn’t genuine, unless we express it by giving generously to those we love</a:t>
            </a:r>
          </a:p>
        </p:txBody>
      </p:sp>
    </p:spTree>
    <p:extLst>
      <p:ext uri="{BB962C8B-B14F-4D97-AF65-F5344CB8AC3E}">
        <p14:creationId xmlns:p14="http://schemas.microsoft.com/office/powerpoint/2010/main" val="286324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EE577BD-91FF-4A4D-AD17-1C8323B44BCC}"/>
              </a:ext>
            </a:extLst>
          </p:cNvPr>
          <p:cNvSpPr/>
          <p:nvPr/>
        </p:nvSpPr>
        <p:spPr>
          <a:xfrm>
            <a:off x="-704" y="2569468"/>
            <a:ext cx="9133837" cy="646331"/>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cs typeface="Times New Roman" panose="02020603050405020304" pitchFamily="18" charset="0"/>
              </a:rPr>
              <a:t>John 13:</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35 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By this all people will know that you are my disciples, if you have love for one another.”</a:t>
            </a:r>
            <a:endParaRPr lang="en-AU" dirty="0">
              <a:latin typeface="Comic Sans MS" panose="030F0902030302020204" pitchFamily="66" charset="0"/>
              <a:ea typeface="Times New Roman" panose="02020603050405020304" pitchFamily="18" charset="0"/>
            </a:endParaRPr>
          </a:p>
        </p:txBody>
      </p:sp>
      <p:sp>
        <p:nvSpPr>
          <p:cNvPr id="11" name="Rectangle 10">
            <a:extLst>
              <a:ext uri="{FF2B5EF4-FFF2-40B4-BE49-F238E27FC236}">
                <a16:creationId xmlns:a16="http://schemas.microsoft.com/office/drawing/2014/main" id="{3AFED9CF-3FE6-D445-8AE5-52D380865D00}"/>
              </a:ext>
            </a:extLst>
          </p:cNvPr>
          <p:cNvSpPr/>
          <p:nvPr/>
        </p:nvSpPr>
        <p:spPr>
          <a:xfrm>
            <a:off x="-703" y="0"/>
            <a:ext cx="9133837" cy="1754326"/>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rPr>
              <a:t>James 2:</a:t>
            </a:r>
            <a:r>
              <a:rPr lang="en-US" b="1" dirty="0">
                <a:latin typeface="Comic Sans MS" panose="030F0902030302020204" pitchFamily="66" charset="0"/>
                <a:ea typeface="Times New Roman" panose="02020603050405020304" pitchFamily="18" charset="0"/>
                <a:cs typeface="Arial" panose="020B0604020202020204" pitchFamily="34" charset="0"/>
              </a:rPr>
              <a:t> </a:t>
            </a:r>
            <a:endParaRPr lang="en-AU" dirty="0">
              <a:latin typeface="Times New Roman" panose="02020603050405020304" pitchFamily="18" charset="0"/>
              <a:ea typeface="Times New Roman" panose="02020603050405020304" pitchFamily="18" charset="0"/>
            </a:endParaRPr>
          </a:p>
          <a:p>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US" dirty="0">
                <a:latin typeface="Comic Sans MS" panose="030F0902030302020204" pitchFamily="66" charset="0"/>
                <a:ea typeface="Times New Roman" panose="02020603050405020304" pitchFamily="18" charset="0"/>
                <a:cs typeface="Times New Roman" panose="02020603050405020304" pitchFamily="18" charset="0"/>
              </a:rPr>
              <a:t>What good is it, my brothers, if someone says he has faith but does not have works?  Can that faith save him?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US" dirty="0">
                <a:latin typeface="Comic Sans MS" panose="030F0902030302020204" pitchFamily="66" charset="0"/>
                <a:ea typeface="Times New Roman" panose="02020603050405020304" pitchFamily="18" charset="0"/>
                <a:cs typeface="Times New Roman" panose="02020603050405020304" pitchFamily="18" charset="0"/>
              </a:rPr>
              <a:t>If a brother or sister is poorly clothed and lacking in daily food,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US" dirty="0">
                <a:latin typeface="Comic Sans MS" panose="030F0902030302020204" pitchFamily="66" charset="0"/>
                <a:ea typeface="Times New Roman" panose="02020603050405020304" pitchFamily="18" charset="0"/>
                <a:cs typeface="Times New Roman" panose="02020603050405020304" pitchFamily="18" charset="0"/>
              </a:rPr>
              <a:t>and one of you says to them, “Go in peace, be warmed and filled,” without giving them the things needed for the body, what good is that?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US" dirty="0">
                <a:latin typeface="Comic Sans MS" panose="030F0902030302020204" pitchFamily="66" charset="0"/>
                <a:ea typeface="Times New Roman" panose="02020603050405020304" pitchFamily="18" charset="0"/>
                <a:cs typeface="Times New Roman" panose="02020603050405020304" pitchFamily="18" charset="0"/>
              </a:rPr>
              <a:t>So also faith by itself, if it does not have works, is dead.</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87307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101505</TotalTime>
  <Words>1608</Words>
  <Application>Microsoft Macintosh PowerPoint</Application>
  <PresentationFormat>On-screen Show (16:10)</PresentationFormat>
  <Paragraphs>95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1631</cp:revision>
  <cp:lastPrinted>2020-02-28T07:36:30Z</cp:lastPrinted>
  <dcterms:created xsi:type="dcterms:W3CDTF">2016-11-04T06:28:01Z</dcterms:created>
  <dcterms:modified xsi:type="dcterms:W3CDTF">2020-02-28T07:36:34Z</dcterms:modified>
</cp:coreProperties>
</file>